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9" r:id="rId4"/>
    <p:sldId id="278" r:id="rId5"/>
    <p:sldId id="280" r:id="rId6"/>
    <p:sldId id="281" r:id="rId7"/>
    <p:sldId id="283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4197"/>
    <a:srgbClr val="DC2529"/>
    <a:srgbClr val="0E3C95"/>
    <a:srgbClr val="40A8ED"/>
    <a:srgbClr val="EE2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420" y="-96"/>
      </p:cViewPr>
      <p:guideLst>
        <p:guide orient="horz" pos="2160"/>
        <p:guide pos="38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7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41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892175"/>
            <a:ext cx="10515600" cy="798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2212340"/>
            <a:ext cx="10515600" cy="3964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jpg05_画板 1"/>
          <p:cNvPicPr>
            <a:picLocks noChangeAspect="1"/>
          </p:cNvPicPr>
          <p:nvPr userDrawn="1"/>
        </p:nvPicPr>
        <p:blipFill>
          <a:blip r:embed="rId12" cstate="print"/>
          <a:srcRect t="26483" r="7033"/>
          <a:stretch>
            <a:fillRect/>
          </a:stretch>
        </p:blipFill>
        <p:spPr>
          <a:xfrm>
            <a:off x="7312025" y="85090"/>
            <a:ext cx="4799965" cy="925195"/>
          </a:xfrm>
          <a:prstGeom prst="rect">
            <a:avLst/>
          </a:prstGeom>
        </p:spPr>
      </p:pic>
      <p:pic>
        <p:nvPicPr>
          <p:cNvPr id="10" name="图片 9" descr="jpg08_画板 1"/>
          <p:cNvPicPr>
            <a:picLocks noChangeAspect="1"/>
          </p:cNvPicPr>
          <p:nvPr userDrawn="1"/>
        </p:nvPicPr>
        <p:blipFill>
          <a:blip r:embed="rId13">
            <a:alphaModFix amt="20000"/>
          </a:blip>
          <a:srcRect l="21241" t="34083" r="20361" b="48287"/>
          <a:stretch>
            <a:fillRect/>
          </a:stretch>
        </p:blipFill>
        <p:spPr>
          <a:xfrm>
            <a:off x="0" y="3754755"/>
            <a:ext cx="9525000" cy="28752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405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5913"/>
                <a:gridCol w="1315545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904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进港地面处理费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普货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0.5</a:t>
                      </a:r>
                      <a:r>
                        <a:rPr lang="zh-CN" altLang="en-US" sz="1400" dirty="0" smtClean="0">
                          <a:sym typeface="+mn-ea"/>
                        </a:rPr>
                        <a:t>元</a:t>
                      </a:r>
                      <a:r>
                        <a:rPr lang="en-US" altLang="zh-CN" sz="1400" dirty="0" smtClean="0">
                          <a:sym typeface="+mn-ea"/>
                        </a:rPr>
                        <a:t>/</a:t>
                      </a:r>
                      <a:r>
                        <a:rPr lang="zh-CN" altLang="en-US" sz="1400" dirty="0" smtClean="0">
                          <a:sym typeface="+mn-ea"/>
                        </a:rPr>
                        <a:t>公斤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最低</a:t>
                      </a:r>
                      <a:r>
                        <a:rPr lang="en-US" altLang="zh-CN" sz="1400" dirty="0">
                          <a:sym typeface="+mn-ea"/>
                        </a:rPr>
                        <a:t>1</a:t>
                      </a:r>
                      <a:r>
                        <a:rPr lang="zh-CN" altLang="en-US" sz="1400" dirty="0">
                          <a:sym typeface="+mn-ea"/>
                        </a:rPr>
                        <a:t>0元/票</a:t>
                      </a:r>
                      <a:endParaRPr lang="zh-CN" altLang="en-US" sz="1400" b="1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2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危险品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dirty="0" smtClean="0">
                          <a:sym typeface="+mn-ea"/>
                        </a:rPr>
                        <a:t>最低20元/票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出港地面处理费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普货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0.5元/公斤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 dirty="0" smtClean="0">
                          <a:sym typeface="+mn-ea"/>
                        </a:rPr>
                        <a:t>最低10元/票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4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危险品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dirty="0" smtClean="0">
                          <a:sym typeface="+mn-ea"/>
                        </a:rPr>
                        <a:t>在最新版《危险品规则》中列明的无需危险品申报单的危险品按0.5元/kg收取</a:t>
                      </a:r>
                      <a:r>
                        <a:rPr lang="zh-CN" altLang="en-US" sz="1400" dirty="0" smtClean="0">
                          <a:sym typeface="+mn-ea"/>
                        </a:rPr>
                        <a:t>；</a:t>
                      </a:r>
                      <a:endParaRPr lang="en-US" altLang="zh-CN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ym typeface="+mn-ea"/>
                        </a:rPr>
                        <a:t>最低</a:t>
                      </a:r>
                      <a:r>
                        <a:rPr lang="en-US" altLang="zh-CN" sz="1400" dirty="0" smtClean="0">
                          <a:sym typeface="+mn-ea"/>
                        </a:rPr>
                        <a:t>2</a:t>
                      </a:r>
                      <a:r>
                        <a:rPr lang="zh-CN" altLang="en-US" sz="1400" dirty="0" smtClean="0">
                          <a:sym typeface="+mn-ea"/>
                        </a:rPr>
                        <a:t>0元/票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405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5913"/>
                <a:gridCol w="1315545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90424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5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仓储费</a:t>
                      </a:r>
                      <a:endParaRPr lang="zh-CN" altLang="en-US" sz="1400" dirty="0"/>
                    </a:p>
                    <a:p>
                      <a:pPr algn="ctr">
                        <a:buNone/>
                      </a:pP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进港普货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0.2元/公斤/日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货物到达次日起免费保管3日，最低</a:t>
                      </a:r>
                      <a:r>
                        <a:rPr lang="en-US" altLang="zh-CN" sz="1400" dirty="0"/>
                        <a:t>5</a:t>
                      </a:r>
                      <a:r>
                        <a:rPr lang="zh-CN" altLang="en-US" sz="1400" dirty="0"/>
                        <a:t>元/票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6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进港鲜活货物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0.2元/公斤/日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ym typeface="+mn-ea"/>
                        </a:rPr>
                        <a:t>免费保管6小时，不满1天的按1天计算，最低</a:t>
                      </a:r>
                      <a:r>
                        <a:rPr lang="en-US" altLang="zh-CN" sz="1400" dirty="0" smtClean="0">
                          <a:sym typeface="+mn-ea"/>
                        </a:rPr>
                        <a:t>5</a:t>
                      </a:r>
                      <a:r>
                        <a:rPr lang="zh-CN" altLang="en-US" sz="1400" dirty="0" smtClean="0">
                          <a:sym typeface="+mn-ea"/>
                        </a:rPr>
                        <a:t>元/票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7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进港危险品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0.5元/公斤/日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货物到达次日起免费保管3日，最低</a:t>
                      </a:r>
                      <a:r>
                        <a:rPr lang="en-US" altLang="zh-CN" sz="1400" dirty="0"/>
                        <a:t>1</a:t>
                      </a:r>
                      <a:r>
                        <a:rPr lang="zh-CN" altLang="en-US" sz="1400" dirty="0"/>
                        <a:t>0元/票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8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冷藏冷冻费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1元/公斤/日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ym typeface="+mn-ea"/>
                        </a:rPr>
                        <a:t>应乙方要求</a:t>
                      </a:r>
                      <a:r>
                        <a:rPr lang="zh-CN" altLang="en-US" sz="1400" dirty="0" smtClean="0">
                          <a:sym typeface="+mn-ea"/>
                        </a:rPr>
                        <a:t>冷藏冷冻存储</a:t>
                      </a:r>
                      <a:r>
                        <a:rPr lang="zh-CN" altLang="en-US" sz="1400" dirty="0" smtClean="0">
                          <a:sym typeface="+mn-ea"/>
                        </a:rPr>
                        <a:t>，不满1天的按1天计算，最低50元/票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384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6070"/>
                <a:gridCol w="1315388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120713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9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出港货物检查费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活体动物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sz="1400" dirty="0" smtClean="0"/>
                        <a:t>200元/票</a:t>
                      </a:r>
                      <a:endParaRPr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400" b="1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118618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10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危险品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600元/票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dirty="0" smtClean="0">
                          <a:sym typeface="+mn-ea"/>
                        </a:rPr>
                        <a:t>在最新版《危险品规则》中列明的无需危险品申报单的危险品按200元/票的标准收取。</a:t>
                      </a:r>
                      <a:endParaRPr lang="en-US" altLang="zh-CN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11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电报费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60元/条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应乙方要求向相关站点发送变更信息电报时收取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政府指导价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405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5913"/>
                <a:gridCol w="1315545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90424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12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特殊货物处理费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进港精密仪器增值服务费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0.3元/公斤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13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活体动物增值服务费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0.5元/公斤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14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单体超大超重货物处理费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0.3元/公斤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15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特殊装载货物处理费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ym typeface="+mn-ea"/>
                        </a:rPr>
                        <a:t>不与单体超大超重货物处理费累计收取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405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5913"/>
                <a:gridCol w="1315545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90424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16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信息传输费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原始舱单主单申报或删除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10元/主单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因非乙方原因造成的删除和重报不计入费用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17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原始舱单分单申报或删除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10元/分单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18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装载和进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出港主单理货申报或删除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5元/主单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19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装载和进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出港分单理货申报或删除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5元/</a:t>
                      </a:r>
                      <a:r>
                        <a:rPr lang="zh-CN" altLang="en-US" sz="1400" dirty="0" smtClean="0"/>
                        <a:t>分</a:t>
                      </a:r>
                      <a:r>
                        <a:rPr lang="en-US" altLang="zh-CN" sz="1400" dirty="0" smtClean="0"/>
                        <a:t>单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政府指导价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72331" y="1143105"/>
            <a:ext cx="9144000" cy="417247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effectLst>
                  <a:reflection blurRad="6350" stA="23000" endA="900" endPos="60000" dist="29997" dir="5400000" sy="-100000" algn="bl" rotWithShape="0"/>
                </a:effectLst>
              </a:rPr>
              <a:t>合肥航空口岸进出口收费目录清单</a:t>
            </a:r>
            <a:endParaRPr lang="zh-CN" altLang="en-US" sz="3200" b="1" dirty="0">
              <a:solidFill>
                <a:schemeClr val="bg1"/>
              </a:solidFill>
              <a:effectLst>
                <a:reflection blurRad="6350" stA="23000" endA="900" endPos="60000" dist="29997" dir="5400000" sy="-100000" algn="bl" rotWithShape="0"/>
              </a:effectLst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9860" y="1741170"/>
          <a:ext cx="8996744" cy="450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"/>
                <a:gridCol w="1575913"/>
                <a:gridCol w="1315545"/>
                <a:gridCol w="1462405"/>
                <a:gridCol w="2983039"/>
                <a:gridCol w="1230582"/>
              </a:tblGrid>
              <a:tr h="720725">
                <a:tc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序号</a:t>
                      </a:r>
                      <a:endParaRPr lang="zh-CN" altLang="en-US" sz="1600" dirty="0" smtClean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服务类别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600" dirty="0"/>
                        <a:t>服务项目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ctr"/>
                      <a:r>
                        <a:rPr lang="zh-CN" altLang="en-US" sz="1600" dirty="0" smtClean="0"/>
                        <a:t>收费标准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定价标准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chemeClr val="accent1">
                        <a:alpha val="60000"/>
                      </a:schemeClr>
                    </a:solidFill>
                  </a:tcPr>
                </a:tc>
              </a:tr>
              <a:tr h="157226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20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综合服务费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叉车使用费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p>
                      <a:pPr algn="l"/>
                      <a:r>
                        <a:rPr lang="en-US" altLang="zh-CN" sz="1400" dirty="0" smtClean="0"/>
                        <a:t>（1）货物总重4吨以下，250元/小时，最低收费：125元/半小时，不足半小时的部分按照半小时计费；  </a:t>
                      </a:r>
                      <a:endParaRPr lang="en-US" altLang="zh-CN" sz="1400" dirty="0" smtClean="0"/>
                    </a:p>
                    <a:p>
                      <a:pPr algn="l"/>
                      <a:r>
                        <a:rPr lang="en-US" altLang="zh-CN" sz="1400" dirty="0" smtClean="0"/>
                        <a:t>（2）货物总重4吨以上，500元/小时，最低收费：250元/半小时，不足半小时的部分按照半小时计费；</a:t>
                      </a:r>
                      <a:endParaRPr lang="en-US" altLang="zh-CN" sz="1400" dirty="0" smtClean="0"/>
                    </a:p>
                    <a:p>
                      <a:pPr algn="l"/>
                      <a:r>
                        <a:rPr lang="en-US" altLang="zh-CN" sz="1400" dirty="0" smtClean="0"/>
                        <a:t>（3）当单件货物重量不超过500公斤，件数不超过2件，且使用时间不足半小时，可按计费50元/叉计费。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h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21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进港抽单费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200元/票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 smtClean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20000"/>
                        <a:alpha val="6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22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 vMerge="1"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dirty="0" smtClean="0"/>
                        <a:t>进港货物</a:t>
                      </a:r>
                      <a:endParaRPr lang="zh-CN" altLang="en-US" sz="1400" dirty="0" smtClean="0"/>
                    </a:p>
                    <a:p>
                      <a:pPr algn="ctr"/>
                      <a:r>
                        <a:rPr lang="zh-CN" altLang="en-US" sz="1400" dirty="0" smtClean="0"/>
                        <a:t>分单理货</a:t>
                      </a:r>
                      <a:endParaRPr lang="zh-CN" altLang="en-US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400" dirty="0" smtClean="0"/>
                        <a:t>0.2元/公斤</a:t>
                      </a:r>
                      <a:endParaRPr lang="en-US" altLang="zh-CN" sz="1400" dirty="0" smtClean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/>
                        <a:t>应货主</a:t>
                      </a:r>
                      <a:r>
                        <a:rPr lang="zh-CN" altLang="en-US" sz="1400" dirty="0"/>
                        <a:t>需求，最低收费5元/票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dirty="0">
                          <a:sym typeface="+mn-ea"/>
                        </a:rPr>
                        <a:t>市场调节价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anchor="ctr">
                    <a:solidFill>
                      <a:schemeClr val="accent1">
                        <a:tint val="4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100b5f00-9aca-4534-b76c-dcde01c162ab}"/>
  <p:tag name="TABLE_ENDDRAG_ORIGIN_RECT" val="708*323"/>
  <p:tag name="TABLE_ENDDRAG_RECT" val="111*137*708*323"/>
</p:tagLst>
</file>

<file path=ppt/tags/tag2.xml><?xml version="1.0" encoding="utf-8"?>
<p:tagLst xmlns:p="http://schemas.openxmlformats.org/presentationml/2006/main">
  <p:tag name="KSO_WM_UNIT_TABLE_BEAUTIFY" val="smartTable{3e8e3cb6-2655-455c-9d67-3410e007dbe7}"/>
  <p:tag name="TABLE_ENDDRAG_ORIGIN_RECT" val="708*323"/>
  <p:tag name="TABLE_ENDDRAG_RECT" val="111*137*708*323"/>
</p:tagLst>
</file>

<file path=ppt/tags/tag3.xml><?xml version="1.0" encoding="utf-8"?>
<p:tagLst xmlns:p="http://schemas.openxmlformats.org/presentationml/2006/main">
  <p:tag name="KSO_WM_UNIT_TABLE_BEAUTIFY" val="smartTable{f9181bc0-8f38-4817-8286-3fcc4a8ae0a7}"/>
  <p:tag name="TABLE_ENDDRAG_ORIGIN_RECT" val="708*323"/>
  <p:tag name="TABLE_ENDDRAG_RECT" val="111*137*708*323"/>
</p:tagLst>
</file>

<file path=ppt/tags/tag4.xml><?xml version="1.0" encoding="utf-8"?>
<p:tagLst xmlns:p="http://schemas.openxmlformats.org/presentationml/2006/main">
  <p:tag name="KSO_WM_UNIT_TABLE_BEAUTIFY" val="smartTable{40a91bb0-21b2-4bce-9b29-80e1716cc01b}"/>
  <p:tag name="TABLE_ENDDRAG_ORIGIN_RECT" val="708*323"/>
  <p:tag name="TABLE_ENDDRAG_RECT" val="111*137*708*323"/>
</p:tagLst>
</file>

<file path=ppt/tags/tag5.xml><?xml version="1.0" encoding="utf-8"?>
<p:tagLst xmlns:p="http://schemas.openxmlformats.org/presentationml/2006/main">
  <p:tag name="KSO_WM_UNIT_TABLE_BEAUTIFY" val="smartTable{4d67eafa-1222-4dd6-8047-ef206c8c1cc9}"/>
  <p:tag name="TABLE_ENDDRAG_ORIGIN_RECT" val="708*323"/>
  <p:tag name="TABLE_ENDDRAG_RECT" val="111*137*708*323"/>
</p:tagLst>
</file>

<file path=ppt/tags/tag6.xml><?xml version="1.0" encoding="utf-8"?>
<p:tagLst xmlns:p="http://schemas.openxmlformats.org/presentationml/2006/main">
  <p:tag name="KSO_WM_UNIT_TABLE_BEAUTIFY" val="smartTable{65a1c203-2b59-487c-a39f-b4cdfd67f351}"/>
  <p:tag name="TABLE_ENDDRAG_ORIGIN_RECT" val="708*323"/>
  <p:tag name="TABLE_ENDDRAG_RECT" val="111*137*708*323"/>
</p:tagLst>
</file>

<file path=ppt/tags/tag7.xml><?xml version="1.0" encoding="utf-8"?>
<p:tagLst xmlns:p="http://schemas.openxmlformats.org/presentationml/2006/main">
  <p:tag name="commondata" val="eyJoZGlkIjoiM2ZjYTYwODg0YWVkNTU5YjNmYzkwMjUyZGE3N2UxNTYifQ=="/>
  <p:tag name="COMMONDATA" val="eyJoZGlkIjoiNGY2OTFkY2JiN2UwNGQ1YzczYjEwYTQzNTFlMzU1Yj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1406</Words>
  <Application>WPS 演示</Application>
  <PresentationFormat>自定义</PresentationFormat>
  <Paragraphs>346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合肥航空口岸进出口收费目录清单</vt:lpstr>
      <vt:lpstr>合肥航空口岸进出口收费目录清单</vt:lpstr>
      <vt:lpstr>合肥航空口岸进出口收费目录清单</vt:lpstr>
      <vt:lpstr>合肥航空口岸进出口收费目录清单</vt:lpstr>
      <vt:lpstr>合肥航空口岸进出口收费目录清单</vt:lpstr>
      <vt:lpstr>合肥航空口岸进出口收费目录清单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合肥航空口岸进出口收费目录清单</dc:title>
  <dc:creator>2021-8</dc:creator>
  <cp:lastModifiedBy>Administrator</cp:lastModifiedBy>
  <cp:revision>23</cp:revision>
  <dcterms:created xsi:type="dcterms:W3CDTF">2023-08-09T12:44:00Z</dcterms:created>
  <dcterms:modified xsi:type="dcterms:W3CDTF">2025-09-12T06:16:32Z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A172B3FDE9DF4FA39BAFB6F4100C5121_12</vt:lpwstr>
  </property>
  <property fmtid="{D5CDD505-2E9C-101B-9397-08002B2CF9AE}" pid="3" name="KSOProductBuildVer">
    <vt:lpwstr>2052-12.1.0.22529</vt:lpwstr>
  </property>
</Properties>
</file>